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31" r:id="rId2"/>
    <p:sldId id="534" r:id="rId3"/>
    <p:sldId id="516" r:id="rId4"/>
    <p:sldId id="517" r:id="rId5"/>
    <p:sldId id="518" r:id="rId6"/>
    <p:sldId id="519" r:id="rId7"/>
    <p:sldId id="520" r:id="rId8"/>
    <p:sldId id="521" r:id="rId9"/>
    <p:sldId id="522" r:id="rId10"/>
    <p:sldId id="523" r:id="rId11"/>
    <p:sldId id="524" r:id="rId12"/>
    <p:sldId id="525" r:id="rId13"/>
    <p:sldId id="526" r:id="rId14"/>
    <p:sldId id="530" r:id="rId15"/>
    <p:sldId id="527" r:id="rId16"/>
    <p:sldId id="535" r:id="rId17"/>
    <p:sldId id="537" r:id="rId18"/>
    <p:sldId id="538" r:id="rId19"/>
    <p:sldId id="539" r:id="rId20"/>
    <p:sldId id="540" r:id="rId21"/>
    <p:sldId id="541" r:id="rId22"/>
    <p:sldId id="536" r:id="rId23"/>
    <p:sldId id="543" r:id="rId24"/>
    <p:sldId id="544" r:id="rId25"/>
    <p:sldId id="545" r:id="rId26"/>
    <p:sldId id="542" r:id="rId27"/>
    <p:sldId id="532" r:id="rId28"/>
    <p:sldId id="546" r:id="rId29"/>
    <p:sldId id="528" r:id="rId30"/>
    <p:sldId id="547" r:id="rId31"/>
    <p:sldId id="529" r:id="rId32"/>
    <p:sldId id="548" r:id="rId33"/>
    <p:sldId id="549" r:id="rId34"/>
    <p:sldId id="550" r:id="rId35"/>
    <p:sldId id="551" r:id="rId36"/>
    <p:sldId id="552" r:id="rId37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85141" autoAdjust="0"/>
  </p:normalViewPr>
  <p:slideViewPr>
    <p:cSldViewPr>
      <p:cViewPr varScale="1">
        <p:scale>
          <a:sx n="89" d="100"/>
          <a:sy n="89" d="100"/>
        </p:scale>
        <p:origin x="200" y="496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8F7A4-EC6C-46F2-8525-9260CD8FA739}" type="datetimeFigureOut">
              <a:rPr kumimoji="1" lang="ja-JP" altLang="en-US" smtClean="0"/>
              <a:t>2022/8/11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9DD9-2751-462E-8F14-38AA80BE0E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14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F9DD9-2751-462E-8F14-38AA80BE0E8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F9DD9-2751-462E-8F14-38AA80BE0E8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09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F9DD9-2751-462E-8F14-38AA80BE0E8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16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B9E46F-C770-4B3F-B146-506E24BF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634531"/>
            <a:ext cx="10081120" cy="158655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3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B02FF1-DA44-4338-93E0-02D1B1EDB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7856"/>
            <a:ext cx="9144000" cy="14214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91F48B-7AED-4D6D-A20E-E4B3FE5E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440" y="6524625"/>
            <a:ext cx="2743200" cy="28875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2697805-65E4-40AB-8D3C-49B4D3D42B9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3F5B4E2-5762-4F70-A16D-AE94A58F719D}"/>
              </a:ext>
            </a:extLst>
          </p:cNvPr>
          <p:cNvCxnSpPr>
            <a:cxnSpLocks/>
          </p:cNvCxnSpPr>
          <p:nvPr userDrawn="1"/>
        </p:nvCxnSpPr>
        <p:spPr>
          <a:xfrm>
            <a:off x="251520" y="6525344"/>
            <a:ext cx="1160512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同志社徽章">
            <a:extLst>
              <a:ext uri="{FF2B5EF4-FFF2-40B4-BE49-F238E27FC236}">
                <a16:creationId xmlns:a16="http://schemas.microsoft.com/office/drawing/2014/main" id="{1EF2F3E7-9CBC-4CEA-BBEC-58B5910A13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1" y="6565726"/>
            <a:ext cx="360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3ED4FC-0737-446E-9E22-FFAA6A8AF216}"/>
              </a:ext>
            </a:extLst>
          </p:cNvPr>
          <p:cNvSpPr txBox="1"/>
          <p:nvPr userDrawn="1"/>
        </p:nvSpPr>
        <p:spPr>
          <a:xfrm>
            <a:off x="5095361" y="6525344"/>
            <a:ext cx="2296783" cy="2880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002060"/>
                </a:solidFill>
                <a:latin typeface="Cooper Black" pitchFamily="18" charset="0"/>
              </a:rPr>
              <a:t>Doshisha University</a:t>
            </a:r>
            <a:endParaRPr kumimoji="1" lang="en-US" altLang="en-US" sz="1600" dirty="0">
              <a:solidFill>
                <a:srgbClr val="002060"/>
              </a:solidFill>
              <a:latin typeface="Cooper Black" pitchFamily="18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1ACC7-2578-45AC-AC00-C7C7C1AC88CC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360" y="260350"/>
            <a:ext cx="11521280" cy="29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7CB9F7-5583-4117-89FB-43E0047D7215}"/>
              </a:ext>
            </a:extLst>
          </p:cNvPr>
          <p:cNvSpPr txBox="1"/>
          <p:nvPr userDrawn="1"/>
        </p:nvSpPr>
        <p:spPr>
          <a:xfrm>
            <a:off x="9192344" y="0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>
                <a:solidFill>
                  <a:srgbClr val="002060"/>
                </a:solidFill>
                <a:latin typeface="Bauhaus 93" panose="04030905020B02020C02" pitchFamily="82" charset="0"/>
              </a:rPr>
              <a:t>Mobility Research Center</a:t>
            </a:r>
            <a:endParaRPr kumimoji="1" lang="en-US" altLang="en-US" sz="1400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322BB93-FDA8-47B0-9D66-BD7426B848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404664"/>
            <a:ext cx="109061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26">
            <a:extLst>
              <a:ext uri="{FF2B5EF4-FFF2-40B4-BE49-F238E27FC236}">
                <a16:creationId xmlns:a16="http://schemas.microsoft.com/office/drawing/2014/main" id="{BE3EA8A6-5C44-4910-851C-DA78C663C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827" y="564034"/>
            <a:ext cx="116681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4271B40-ED1E-4CAE-A395-65DB1055534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31704" y="404664"/>
            <a:ext cx="5328592" cy="210931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2756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13EA0E-27BF-467F-B469-A10F539B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5"/>
            <a:ext cx="11449272" cy="57606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249FDE-C2D5-4C59-8568-1848C9B0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980728"/>
            <a:ext cx="11449272" cy="5543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12E0DD-3957-4376-BF83-754FA29B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440" y="6524625"/>
            <a:ext cx="2743200" cy="288751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2697805-65E4-40AB-8D3C-49B4D3D42B9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D417C6C-1DF8-49CB-916B-633D4900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360" y="260350"/>
            <a:ext cx="11521280" cy="29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71DAE51-D634-40FD-BA8D-B872528EDC48}"/>
              </a:ext>
            </a:extLst>
          </p:cNvPr>
          <p:cNvCxnSpPr/>
          <p:nvPr userDrawn="1"/>
        </p:nvCxnSpPr>
        <p:spPr>
          <a:xfrm flipV="1">
            <a:off x="335360" y="260648"/>
            <a:ext cx="0" cy="43180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D5F6252-227C-42D6-9528-DFA5B1532FDB}"/>
              </a:ext>
            </a:extLst>
          </p:cNvPr>
          <p:cNvCxnSpPr>
            <a:cxnSpLocks/>
          </p:cNvCxnSpPr>
          <p:nvPr userDrawn="1"/>
        </p:nvCxnSpPr>
        <p:spPr>
          <a:xfrm>
            <a:off x="251520" y="6525344"/>
            <a:ext cx="1160512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同志社徽章">
            <a:extLst>
              <a:ext uri="{FF2B5EF4-FFF2-40B4-BE49-F238E27FC236}">
                <a16:creationId xmlns:a16="http://schemas.microsoft.com/office/drawing/2014/main" id="{8A53A841-4D9A-4E0F-BFC3-0C84C50EF7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1" y="6565726"/>
            <a:ext cx="360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223E7E-D9F9-4F4A-9199-FC9502AB4821}"/>
              </a:ext>
            </a:extLst>
          </p:cNvPr>
          <p:cNvSpPr txBox="1"/>
          <p:nvPr userDrawn="1"/>
        </p:nvSpPr>
        <p:spPr>
          <a:xfrm>
            <a:off x="5095361" y="6525344"/>
            <a:ext cx="2296783" cy="2880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002060"/>
                </a:solidFill>
                <a:latin typeface="Cooper Black" pitchFamily="18" charset="0"/>
              </a:rPr>
              <a:t>Doshisha University</a:t>
            </a:r>
            <a:endParaRPr kumimoji="1" lang="en-US" altLang="en-US" sz="1600" dirty="0"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169328-5E58-431C-B383-DAC02CCD5BD7}"/>
              </a:ext>
            </a:extLst>
          </p:cNvPr>
          <p:cNvSpPr txBox="1"/>
          <p:nvPr userDrawn="1"/>
        </p:nvSpPr>
        <p:spPr>
          <a:xfrm>
            <a:off x="9192344" y="0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>
                <a:solidFill>
                  <a:srgbClr val="002060"/>
                </a:solidFill>
                <a:latin typeface="Bauhaus 93" panose="04030905020B02020C02" pitchFamily="82" charset="0"/>
              </a:rPr>
              <a:t>Mobility Research Center</a:t>
            </a:r>
            <a:endParaRPr kumimoji="1" lang="en-US" altLang="en-US" sz="1400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0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968225-16EB-4810-BF87-52D2CA603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368" y="980728"/>
            <a:ext cx="5612432" cy="547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30A57-5FA0-4DF3-A7D4-2FDDA7E58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80728"/>
            <a:ext cx="5684440" cy="547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3917EB7C-A3E9-444C-AB37-EE5C35D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5"/>
            <a:ext cx="11449272" cy="57606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BF03AC0-8652-4A2E-AD99-D92D2908B874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360" y="260350"/>
            <a:ext cx="11521280" cy="29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8A46207-7F08-470B-95FA-021AB1F83090}"/>
              </a:ext>
            </a:extLst>
          </p:cNvPr>
          <p:cNvCxnSpPr/>
          <p:nvPr userDrawn="1"/>
        </p:nvCxnSpPr>
        <p:spPr>
          <a:xfrm flipV="1">
            <a:off x="335360" y="260648"/>
            <a:ext cx="0" cy="43180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7C69B5F0-75A4-46B4-88E1-1349BF44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440" y="6524625"/>
            <a:ext cx="2743200" cy="28875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2697805-65E4-40AB-8D3C-49B4D3D42B9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8759460-7690-4125-994C-11C07C08A2F1}"/>
              </a:ext>
            </a:extLst>
          </p:cNvPr>
          <p:cNvCxnSpPr>
            <a:cxnSpLocks/>
          </p:cNvCxnSpPr>
          <p:nvPr userDrawn="1"/>
        </p:nvCxnSpPr>
        <p:spPr>
          <a:xfrm>
            <a:off x="251520" y="6525344"/>
            <a:ext cx="1160512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同志社徽章">
            <a:extLst>
              <a:ext uri="{FF2B5EF4-FFF2-40B4-BE49-F238E27FC236}">
                <a16:creationId xmlns:a16="http://schemas.microsoft.com/office/drawing/2014/main" id="{09370842-CCEF-458B-8E61-610DE6E2FF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1" y="6565726"/>
            <a:ext cx="360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1EAB1E-A584-4F80-8308-AE1AAC421E89}"/>
              </a:ext>
            </a:extLst>
          </p:cNvPr>
          <p:cNvSpPr txBox="1"/>
          <p:nvPr userDrawn="1"/>
        </p:nvSpPr>
        <p:spPr>
          <a:xfrm>
            <a:off x="5095361" y="6525344"/>
            <a:ext cx="2296783" cy="2880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002060"/>
                </a:solidFill>
                <a:latin typeface="Cooper Black" pitchFamily="18" charset="0"/>
              </a:rPr>
              <a:t>Doshisha University</a:t>
            </a:r>
            <a:endParaRPr kumimoji="1" lang="en-US" altLang="en-US" sz="1600" dirty="0"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AD6ECB2-217A-4BAE-AFD6-5811D5A9CBEA}"/>
              </a:ext>
            </a:extLst>
          </p:cNvPr>
          <p:cNvSpPr txBox="1"/>
          <p:nvPr userDrawn="1"/>
        </p:nvSpPr>
        <p:spPr>
          <a:xfrm>
            <a:off x="9192344" y="0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>
                <a:solidFill>
                  <a:srgbClr val="002060"/>
                </a:solidFill>
                <a:latin typeface="Bauhaus 93" panose="04030905020B02020C02" pitchFamily="82" charset="0"/>
              </a:rPr>
              <a:t>Mobility Research Center</a:t>
            </a:r>
            <a:endParaRPr kumimoji="1" lang="en-US" altLang="en-US" sz="1400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6CC42178-57DE-461C-B268-7331FCA0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0649"/>
            <a:ext cx="11449272" cy="648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031A5494-5E3A-4CDE-A17F-05AF9D1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440" y="6524625"/>
            <a:ext cx="2743200" cy="288751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2697805-65E4-40AB-8D3C-49B4D3D42B9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6898486-0FB6-41BC-B04A-22D19A5D70D2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360" y="260350"/>
            <a:ext cx="11521280" cy="29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D340E90-B1E2-4E35-8964-95DCBD8CDE7B}"/>
              </a:ext>
            </a:extLst>
          </p:cNvPr>
          <p:cNvCxnSpPr/>
          <p:nvPr userDrawn="1"/>
        </p:nvCxnSpPr>
        <p:spPr>
          <a:xfrm flipV="1">
            <a:off x="335360" y="260648"/>
            <a:ext cx="0" cy="43180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342B01-B2AA-4B0F-AE85-8ED3D1EAE49B}"/>
              </a:ext>
            </a:extLst>
          </p:cNvPr>
          <p:cNvCxnSpPr>
            <a:cxnSpLocks/>
          </p:cNvCxnSpPr>
          <p:nvPr userDrawn="1"/>
        </p:nvCxnSpPr>
        <p:spPr>
          <a:xfrm>
            <a:off x="251520" y="6525344"/>
            <a:ext cx="1160512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同志社徽章">
            <a:extLst>
              <a:ext uri="{FF2B5EF4-FFF2-40B4-BE49-F238E27FC236}">
                <a16:creationId xmlns:a16="http://schemas.microsoft.com/office/drawing/2014/main" id="{F81A052D-36DE-480B-BE38-435B279166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01" y="6565726"/>
            <a:ext cx="360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556091-68DF-4467-B5C9-61F723DE826F}"/>
              </a:ext>
            </a:extLst>
          </p:cNvPr>
          <p:cNvSpPr txBox="1"/>
          <p:nvPr userDrawn="1"/>
        </p:nvSpPr>
        <p:spPr>
          <a:xfrm>
            <a:off x="5095361" y="6525344"/>
            <a:ext cx="2296783" cy="2880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dirty="0">
                <a:solidFill>
                  <a:srgbClr val="002060"/>
                </a:solidFill>
                <a:latin typeface="Cooper Black" pitchFamily="18" charset="0"/>
              </a:rPr>
              <a:t>Doshisha University</a:t>
            </a:r>
            <a:endParaRPr kumimoji="1" lang="en-US" altLang="en-US" sz="1600" dirty="0"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64DD86-64FE-42D4-A16F-6039E86E8BA0}"/>
              </a:ext>
            </a:extLst>
          </p:cNvPr>
          <p:cNvSpPr txBox="1"/>
          <p:nvPr userDrawn="1"/>
        </p:nvSpPr>
        <p:spPr>
          <a:xfrm>
            <a:off x="9192344" y="0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dirty="0">
                <a:solidFill>
                  <a:srgbClr val="002060"/>
                </a:solidFill>
                <a:latin typeface="Bauhaus 93" panose="04030905020B02020C02" pitchFamily="82" charset="0"/>
              </a:rPr>
              <a:t>Mobility Research Center</a:t>
            </a:r>
            <a:endParaRPr kumimoji="1" lang="en-US" altLang="en-US" sz="1400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2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91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gns3.com/software/download-v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GNS3</a:t>
            </a:r>
            <a:r>
              <a:rPr kumimoji="1" lang="ja-JP" altLang="en-US"/>
              <a:t>のインストール手順</a:t>
            </a:r>
            <a:endParaRPr kumimoji="1" lang="en-US" altLang="ja-JP" dirty="0"/>
          </a:p>
          <a:p>
            <a:r>
              <a:rPr lang="en-US" altLang="ja-JP" dirty="0"/>
              <a:t>VirtualBox</a:t>
            </a:r>
            <a:r>
              <a:rPr lang="ja-JP" altLang="en-US"/>
              <a:t>のインストール手順</a:t>
            </a:r>
            <a:endParaRPr lang="en-US" altLang="ja-JP" dirty="0"/>
          </a:p>
          <a:p>
            <a:r>
              <a:rPr lang="en-US" altLang="ja-JP" dirty="0"/>
              <a:t>GNS3 VM</a:t>
            </a:r>
            <a:r>
              <a:rPr lang="ja-JP" altLang="en-US"/>
              <a:t>のセットアップ</a:t>
            </a:r>
            <a:endParaRPr lang="en-US" altLang="ja-JP" dirty="0"/>
          </a:p>
          <a:p>
            <a:r>
              <a:rPr lang="en-US" altLang="ja-JP" dirty="0"/>
              <a:t>GNS3</a:t>
            </a:r>
            <a:r>
              <a:rPr lang="ja-JP" altLang="en-US"/>
              <a:t>の簡単な動作手順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1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153CCC6-5893-A165-2560-12F49F53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72" y="2273165"/>
            <a:ext cx="4679260" cy="365735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3685A94-A271-D3AD-64BF-F115DC12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7" y="2275492"/>
            <a:ext cx="4696527" cy="367378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WinPcap</a:t>
            </a:r>
            <a:r>
              <a:rPr kumimoji="1" lang="ja-JP" altLang="en-US"/>
              <a:t>のインストール</a:t>
            </a:r>
            <a:r>
              <a:rPr kumimoji="1" lang="en-US" altLang="ja-JP" dirty="0"/>
              <a:t>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PC</a:t>
            </a:r>
            <a:r>
              <a:rPr lang="ja-JP" altLang="en-US"/>
              <a:t>が起動した際に自動的に</a:t>
            </a:r>
            <a:r>
              <a:rPr lang="en-US" altLang="ja-JP" dirty="0" err="1"/>
              <a:t>WinPcap</a:t>
            </a:r>
            <a:r>
              <a:rPr lang="ja-JP" altLang="en-US"/>
              <a:t>のドライバが起動するように設定します</a:t>
            </a:r>
            <a:endParaRPr lang="en-US" altLang="ja-JP" dirty="0"/>
          </a:p>
          <a:p>
            <a:pPr lvl="1"/>
            <a:r>
              <a:rPr lang="ja-JP" altLang="en-US"/>
              <a:t>インストールを終えたら、「</a:t>
            </a:r>
            <a:r>
              <a:rPr lang="en-US" altLang="ja-JP" dirty="0"/>
              <a:t>Finish</a:t>
            </a:r>
            <a:r>
              <a:rPr lang="ja-JP" altLang="en-US"/>
              <a:t>」ボタンをクリックしましょう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6554AF-3A16-2162-DA54-EC94B4104739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64FDF0-316B-ED81-2669-12A789EFA5C8}"/>
              </a:ext>
            </a:extLst>
          </p:cNvPr>
          <p:cNvSpPr/>
          <p:nvPr/>
        </p:nvSpPr>
        <p:spPr>
          <a:xfrm>
            <a:off x="3950441" y="5589240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5CDAD6-8231-FC49-DDAD-23258BA691AF}"/>
              </a:ext>
            </a:extLst>
          </p:cNvPr>
          <p:cNvSpPr/>
          <p:nvPr/>
        </p:nvSpPr>
        <p:spPr>
          <a:xfrm>
            <a:off x="9984432" y="5631352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0A374E-0585-C22C-8663-F60DAFB74F68}"/>
              </a:ext>
            </a:extLst>
          </p:cNvPr>
          <p:cNvSpPr/>
          <p:nvPr/>
        </p:nvSpPr>
        <p:spPr>
          <a:xfrm>
            <a:off x="1152000" y="3708946"/>
            <a:ext cx="216024" cy="224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4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D35F9F59-C48D-B36D-5CD1-DBEA15B70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72" y="2273164"/>
            <a:ext cx="4738104" cy="367611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145540C-4458-3D49-9FCD-F0170CDD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7" y="2273165"/>
            <a:ext cx="4738104" cy="36761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Npcap</a:t>
            </a:r>
            <a:r>
              <a:rPr kumimoji="1" lang="ja-JP" altLang="en-US"/>
              <a:t>のインストール</a:t>
            </a:r>
            <a:r>
              <a:rPr kumimoji="1" lang="en-US" altLang="ja-JP" dirty="0"/>
              <a:t>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Npcap</a:t>
            </a:r>
            <a:r>
              <a:rPr lang="ja-JP" altLang="en-US"/>
              <a:t>のインストール画面が出てきます</a:t>
            </a:r>
            <a:endParaRPr lang="en-US" altLang="ja-JP" dirty="0"/>
          </a:p>
          <a:p>
            <a:pPr lvl="1"/>
            <a:r>
              <a:rPr lang="ja-JP" altLang="en-US"/>
              <a:t>画面に従いインストールしましょう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6554AF-3A16-2162-DA54-EC94B4104739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64FDF0-316B-ED81-2669-12A789EFA5C8}"/>
              </a:ext>
            </a:extLst>
          </p:cNvPr>
          <p:cNvSpPr/>
          <p:nvPr/>
        </p:nvSpPr>
        <p:spPr>
          <a:xfrm>
            <a:off x="4022449" y="5589240"/>
            <a:ext cx="705399" cy="252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5CDAD6-8231-FC49-DDAD-23258BA691AF}"/>
              </a:ext>
            </a:extLst>
          </p:cNvPr>
          <p:cNvSpPr/>
          <p:nvPr/>
        </p:nvSpPr>
        <p:spPr>
          <a:xfrm>
            <a:off x="9984432" y="5631352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65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C2005B97-2AA1-2DCB-0820-BF57E3A09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71" y="2273163"/>
            <a:ext cx="4738103" cy="366558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21B0D6D-5680-5BCB-24BC-2D5114DE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6" y="2273164"/>
            <a:ext cx="4738103" cy="36927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Npcap</a:t>
            </a:r>
            <a:r>
              <a:rPr kumimoji="1" lang="ja-JP" altLang="en-US"/>
              <a:t>のインストール</a:t>
            </a:r>
            <a:r>
              <a:rPr kumimoji="1" lang="en-US" altLang="ja-JP" dirty="0"/>
              <a:t>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インストールを終えたら、「</a:t>
            </a:r>
            <a:r>
              <a:rPr lang="en-US" altLang="ja-JP" dirty="0"/>
              <a:t>Finish</a:t>
            </a:r>
            <a:r>
              <a:rPr lang="ja-JP" altLang="en-US"/>
              <a:t>」ボタンをクリックしましょう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6554AF-3A16-2162-DA54-EC94B4104739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64FDF0-316B-ED81-2669-12A789EFA5C8}"/>
              </a:ext>
            </a:extLst>
          </p:cNvPr>
          <p:cNvSpPr/>
          <p:nvPr/>
        </p:nvSpPr>
        <p:spPr>
          <a:xfrm>
            <a:off x="4007768" y="5616000"/>
            <a:ext cx="705399" cy="252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5CDAD6-8231-FC49-DDAD-23258BA691AF}"/>
              </a:ext>
            </a:extLst>
          </p:cNvPr>
          <p:cNvSpPr/>
          <p:nvPr/>
        </p:nvSpPr>
        <p:spPr>
          <a:xfrm>
            <a:off x="9984432" y="5631352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4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>
            <a:extLst>
              <a:ext uri="{FF2B5EF4-FFF2-40B4-BE49-F238E27FC236}">
                <a16:creationId xmlns:a16="http://schemas.microsoft.com/office/drawing/2014/main" id="{72BA3535-CFAE-855B-4B2C-95810BDF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Putty</a:t>
            </a:r>
            <a:r>
              <a:rPr lang="ja-JP" altLang="en-US"/>
              <a:t>の認証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6EFFC09-F4D7-CC4A-1B5E-529B62C7007C}"/>
              </a:ext>
            </a:extLst>
          </p:cNvPr>
          <p:cNvSpPr txBox="1">
            <a:spLocks/>
          </p:cNvSpPr>
          <p:nvPr/>
        </p:nvSpPr>
        <p:spPr>
          <a:xfrm>
            <a:off x="407368" y="980728"/>
            <a:ext cx="11449272" cy="55438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Cisco</a:t>
            </a:r>
            <a:r>
              <a:rPr lang="ja-JP" altLang="en-US"/>
              <a:t>機器等にログインするためのターミナルアプリケーションです</a:t>
            </a:r>
            <a:endParaRPr lang="en-US" altLang="ja-JP" dirty="0"/>
          </a:p>
          <a:p>
            <a:pPr lvl="1"/>
            <a:r>
              <a:rPr lang="ja-JP" altLang="en-US"/>
              <a:t>自分のメールアドレスを入力したら、「</a:t>
            </a:r>
            <a:r>
              <a:rPr lang="en" altLang="ja-JP" dirty="0"/>
              <a:t>Continue</a:t>
            </a:r>
            <a:r>
              <a:rPr lang="ja-JP" altLang="en"/>
              <a:t>」</a:t>
            </a:r>
            <a:r>
              <a:rPr lang="ja-JP" altLang="en-US"/>
              <a:t>を押します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E448F6-92E2-273E-CB55-4A78C799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67" y="2874557"/>
            <a:ext cx="4824536" cy="258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5CC296-777A-B963-69D4-72D2C542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874557"/>
            <a:ext cx="4876831" cy="258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8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661C5C-1306-CE5B-326C-CEEE1347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Solorwinds</a:t>
            </a:r>
            <a:r>
              <a:rPr kumimoji="1" lang="ja-JP" altLang="en-US"/>
              <a:t>の拒否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B0885D-D9D5-A5E9-FB65-75E09E2F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以下の画面（</a:t>
            </a:r>
            <a:r>
              <a:rPr lang="en" altLang="ja-JP" dirty="0" err="1"/>
              <a:t>Solarwinds</a:t>
            </a:r>
            <a:r>
              <a:rPr lang="ja-JP" altLang="en"/>
              <a:t>）</a:t>
            </a:r>
            <a:r>
              <a:rPr lang="ja-JP" altLang="en-US"/>
              <a:t>が出ますが、ライセンス料が発生するツールのため、「</a:t>
            </a:r>
            <a:r>
              <a:rPr lang="en" altLang="ja-JP" dirty="0"/>
              <a:t>No</a:t>
            </a:r>
            <a:r>
              <a:rPr lang="ja-JP" altLang="en"/>
              <a:t>」</a:t>
            </a:r>
            <a:r>
              <a:rPr lang="ja-JP" altLang="en-US"/>
              <a:t>にチェックして、「</a:t>
            </a:r>
            <a:r>
              <a:rPr lang="en" altLang="ja-JP" dirty="0"/>
              <a:t>NEXT</a:t>
            </a:r>
            <a:r>
              <a:rPr lang="ja-JP" altLang="en"/>
              <a:t>」</a:t>
            </a:r>
            <a:r>
              <a:rPr lang="ja-JP" altLang="en-US"/>
              <a:t>を押します</a:t>
            </a:r>
            <a:endParaRPr kumimoji="1" lang="ja-JP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37F69D-6B18-F292-03E5-DBD8CEEA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92" y="2132856"/>
            <a:ext cx="5273415" cy="40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7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98ACA2-B020-1C43-C648-03B37E82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のインストールは終了</a:t>
            </a:r>
          </a:p>
        </p:txBody>
      </p:sp>
      <p:sp>
        <p:nvSpPr>
          <p:cNvPr id="16" name="タイトル 15">
            <a:extLst>
              <a:ext uri="{FF2B5EF4-FFF2-40B4-BE49-F238E27FC236}">
                <a16:creationId xmlns:a16="http://schemas.microsoft.com/office/drawing/2014/main" id="{72BA3535-CFAE-855B-4B2C-95810BDF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のインストール完了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CDD03AC-DF87-3551-3619-29434369B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4" y="2025476"/>
            <a:ext cx="44577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4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kumimoji="1"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/>
              <a:t>VirtualBox</a:t>
            </a:r>
            <a:r>
              <a:rPr lang="ja-JP" altLang="en-US"/>
              <a:t>のインストール手順</a:t>
            </a:r>
            <a:endParaRPr lang="en-US" altLang="ja-JP" dirty="0"/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 VM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のセットアップ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の簡単な動作手順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73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AAF5B-947A-1BCE-2FA6-55C86D76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VirtualBox</a:t>
            </a:r>
            <a:r>
              <a:rPr lang="ja-JP" altLang="en-US"/>
              <a:t>のサイトにアクセス</a:t>
            </a:r>
            <a:br>
              <a:rPr lang="ja-JP" altLang="en-US"/>
            </a:br>
            <a:br>
              <a:rPr lang="ja-JP" altLang="en-US"/>
            </a:b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600A96-9A40-D7B0-10F5-E0C2A119C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Oracle VirtualBox</a:t>
            </a:r>
            <a:r>
              <a:rPr lang="ja-JP" altLang="en"/>
              <a:t>　</a:t>
            </a:r>
            <a:r>
              <a:rPr lang="en" altLang="ja-JP" dirty="0">
                <a:hlinkClick r:id="rId2"/>
              </a:rPr>
              <a:t>https://www.virtualbox.org/</a:t>
            </a:r>
            <a:endParaRPr kumimoji="1" lang="ja-JP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7B904A-FBDB-BEF5-7CDD-1FFA9873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847778"/>
            <a:ext cx="7560840" cy="40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52DDAF-A6F5-B073-BE8F-3107C87485B2}"/>
              </a:ext>
            </a:extLst>
          </p:cNvPr>
          <p:cNvSpPr/>
          <p:nvPr/>
        </p:nvSpPr>
        <p:spPr>
          <a:xfrm>
            <a:off x="4295800" y="4149080"/>
            <a:ext cx="2952328" cy="93610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35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BF84A6-9D4C-CD5A-3C07-8D14D237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</a:t>
            </a:r>
            <a:r>
              <a:rPr kumimoji="1" lang="ja-JP" altLang="en-US"/>
              <a:t>ファイルのダウンロード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A0B17-AADD-2AED-9E35-150CCB48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</a:t>
            </a:r>
            <a:r>
              <a:rPr lang="en-US" altLang="ja-JP" dirty="0"/>
              <a:t>OS</a:t>
            </a:r>
            <a:r>
              <a:rPr lang="ja-JP" altLang="en-US"/>
              <a:t>に対応したものをダウンロード（今回は</a:t>
            </a:r>
            <a:r>
              <a:rPr lang="en-US" altLang="ja-JP" dirty="0"/>
              <a:t>Windows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CC45A-783D-676A-D62B-95612752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60" y="1556792"/>
            <a:ext cx="8688288" cy="46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5A2B2A-8429-9E2D-CBAA-1A870BD0B187}"/>
              </a:ext>
            </a:extLst>
          </p:cNvPr>
          <p:cNvSpPr/>
          <p:nvPr/>
        </p:nvSpPr>
        <p:spPr>
          <a:xfrm>
            <a:off x="3215680" y="4437112"/>
            <a:ext cx="792088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86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75481-5BD5-19E1-0C9D-207C0F30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VirtualBox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AD4F4-4A26-2216-0DEE-E79BE9CE1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ダウンロードした</a:t>
            </a:r>
            <a:r>
              <a:rPr lang="en" altLang="ja-JP" dirty="0"/>
              <a:t>VirtualBox-XXX-</a:t>
            </a:r>
            <a:r>
              <a:rPr lang="en" altLang="ja-JP" dirty="0" err="1"/>
              <a:t>Win.exe</a:t>
            </a:r>
            <a:r>
              <a:rPr lang="ja-JP" altLang="en-US"/>
              <a:t>を実行する</a:t>
            </a:r>
            <a:endParaRPr kumimoji="1" lang="ja-JP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E7FA05-4D1C-5B17-2989-BE693368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060848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BBE735-93C2-80E7-1D59-82B119FF7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60848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ECBC734-20BA-D503-505F-4C3644439293}"/>
              </a:ext>
            </a:extLst>
          </p:cNvPr>
          <p:cNvSpPr/>
          <p:nvPr/>
        </p:nvSpPr>
        <p:spPr>
          <a:xfrm>
            <a:off x="4007768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5615C3-74A2-8BC1-8331-DE10988A692C}"/>
              </a:ext>
            </a:extLst>
          </p:cNvPr>
          <p:cNvSpPr/>
          <p:nvPr/>
        </p:nvSpPr>
        <p:spPr>
          <a:xfrm>
            <a:off x="9480376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8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GNS3</a:t>
            </a:r>
            <a:r>
              <a:rPr kumimoji="1" lang="ja-JP" altLang="en-US"/>
              <a:t>のインストール手順</a:t>
            </a:r>
            <a:endParaRPr kumimoji="1" lang="en-US" altLang="ja-JP" dirty="0"/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VirtualBox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 VM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のセットアップ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の簡単な動作手順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18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5F28B-DEA2-84EF-CD64-D53D57E1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VirtualBox</a:t>
            </a:r>
            <a:r>
              <a:rPr lang="ja-JP" altLang="en-US"/>
              <a:t>のインストール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0C0D6-0EB8-3EAD-0116-C5DBF73C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デフォルト</a:t>
            </a:r>
            <a:r>
              <a:rPr kumimoji="1" lang="ja-JP" altLang="en-US"/>
              <a:t>のまま進める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97CB126-62B7-2BA9-E45B-24F93E3B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060848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850F352-7593-36A6-0DD7-DFB77608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65711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EF318F-10A4-CC91-5BD9-60147787BDDE}"/>
              </a:ext>
            </a:extLst>
          </p:cNvPr>
          <p:cNvSpPr/>
          <p:nvPr/>
        </p:nvSpPr>
        <p:spPr>
          <a:xfrm>
            <a:off x="4007768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7C0067-55BA-4685-1657-968C9BBA86D8}"/>
              </a:ext>
            </a:extLst>
          </p:cNvPr>
          <p:cNvSpPr/>
          <p:nvPr/>
        </p:nvSpPr>
        <p:spPr>
          <a:xfrm>
            <a:off x="9480376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31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CC691-BDD5-9F6C-6D33-877BB0D5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VirtualBox</a:t>
            </a:r>
            <a:r>
              <a:rPr lang="ja-JP" altLang="en-US"/>
              <a:t>のインストール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FCEF73-8CA2-2807-403A-B12D7511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インストール完了！</a:t>
            </a:r>
            <a:endParaRPr kumimoji="1" lang="ja-JP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487280-715F-6A6C-E270-1276F5F4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46" y="2060848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F7F4362-61C1-101F-B9B0-A2405F2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21" y="2060848"/>
            <a:ext cx="4464496" cy="34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8DD5F2-8EE4-F362-F5B8-70C76685EC06}"/>
              </a:ext>
            </a:extLst>
          </p:cNvPr>
          <p:cNvSpPr/>
          <p:nvPr/>
        </p:nvSpPr>
        <p:spPr>
          <a:xfrm>
            <a:off x="4007768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87DA390-94AC-5404-75CF-36BC66BA3ADD}"/>
              </a:ext>
            </a:extLst>
          </p:cNvPr>
          <p:cNvSpPr/>
          <p:nvPr/>
        </p:nvSpPr>
        <p:spPr>
          <a:xfrm>
            <a:off x="9480376" y="5229200"/>
            <a:ext cx="576064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13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kumimoji="1"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VirtualBox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/>
              <a:t>GNS3 VM</a:t>
            </a:r>
            <a:r>
              <a:rPr lang="ja-JP" altLang="en-US"/>
              <a:t>のセットアップ</a:t>
            </a:r>
            <a:endParaRPr lang="en-US" altLang="ja-JP" dirty="0"/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の簡単な動作手順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58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F469F-6A1F-3A74-DE66-BFD5AD97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GNS3</a:t>
            </a:r>
            <a:r>
              <a:rPr kumimoji="1" lang="ja-JP" altLang="en-US"/>
              <a:t>で作動する</a:t>
            </a:r>
            <a:r>
              <a:rPr kumimoji="1" lang="en-US" altLang="ja-JP" dirty="0"/>
              <a:t>VM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A5D1F5-CF03-7595-4951-1FEC1DA6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>
                <a:hlinkClick r:id="rId2"/>
              </a:rPr>
              <a:t>https://www.gns3.com/software/download-vm</a:t>
            </a:r>
            <a:endParaRPr lang="en" altLang="ja-JP" dirty="0"/>
          </a:p>
          <a:p>
            <a:pPr lvl="1"/>
            <a:r>
              <a:rPr kumimoji="1" lang="en" altLang="ja-JP" dirty="0"/>
              <a:t>VirtualBox</a:t>
            </a:r>
            <a:r>
              <a:rPr kumimoji="1" lang="ja-JP" altLang="en-US"/>
              <a:t>のインストール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94B311-B0FD-0F93-34EF-4A23C1B8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492896"/>
            <a:ext cx="6184900" cy="31242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64672E7-C669-67D7-16B5-06C0802CF6DA}"/>
              </a:ext>
            </a:extLst>
          </p:cNvPr>
          <p:cNvSpPr/>
          <p:nvPr/>
        </p:nvSpPr>
        <p:spPr>
          <a:xfrm>
            <a:off x="5300018" y="2924944"/>
            <a:ext cx="1224136" cy="36004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FC28696-91D2-0B79-0705-CEB91E70E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998" y="3223217"/>
            <a:ext cx="4621634" cy="10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1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8EDF8D-DC56-7666-35E6-5FA18FF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Oracle VirtualBox</a:t>
            </a:r>
            <a:r>
              <a:rPr lang="ja-JP" altLang="en-US"/>
              <a:t>へインポート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6E64B7-6688-A879-F32C-68373B1C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VirtualBox</a:t>
            </a:r>
            <a:r>
              <a:rPr kumimoji="1" lang="ja-JP" altLang="en-US"/>
              <a:t>を起動</a:t>
            </a:r>
            <a:endParaRPr kumimoji="1" lang="en-US" altLang="ja-JP" dirty="0"/>
          </a:p>
          <a:p>
            <a:pPr lvl="1"/>
            <a:r>
              <a:rPr lang="ja-JP" altLang="en-US"/>
              <a:t>ファイル</a:t>
            </a:r>
            <a:r>
              <a:rPr lang="en-US" altLang="ja-JP" dirty="0"/>
              <a:t> &gt; </a:t>
            </a:r>
            <a:r>
              <a:rPr lang="ja-JP" altLang="en-US"/>
              <a:t>仮想アプライアンスのインポートを選択</a:t>
            </a:r>
            <a:endParaRPr lang="en-US" altLang="ja-JP" dirty="0"/>
          </a:p>
          <a:p>
            <a:pPr lvl="1"/>
            <a:r>
              <a:rPr kumimoji="1" lang="ja-JP" altLang="en-US"/>
              <a:t>先程ダウンロードした「</a:t>
            </a:r>
            <a:r>
              <a:rPr kumimoji="1" lang="en-US" altLang="ja-JP" dirty="0"/>
              <a:t>GNS3 VM</a:t>
            </a:r>
            <a:r>
              <a:rPr kumimoji="1" lang="ja-JP" altLang="en-US"/>
              <a:t>」を参照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8BB5D3-7945-76BA-35E6-91DDCC0E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5" y="2636912"/>
            <a:ext cx="4542406" cy="2880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DD6A43-C7DD-7CAD-94E9-B985E387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875994"/>
            <a:ext cx="5184576" cy="240215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8423BC-C0AB-46EF-CFA1-65EBBB81C98D}"/>
              </a:ext>
            </a:extLst>
          </p:cNvPr>
          <p:cNvSpPr/>
          <p:nvPr/>
        </p:nvSpPr>
        <p:spPr>
          <a:xfrm>
            <a:off x="836465" y="2875994"/>
            <a:ext cx="434999" cy="1209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783C0D-F244-AA93-96F3-B0B6E94CA4B3}"/>
              </a:ext>
            </a:extLst>
          </p:cNvPr>
          <p:cNvSpPr/>
          <p:nvPr/>
        </p:nvSpPr>
        <p:spPr>
          <a:xfrm>
            <a:off x="6106009" y="4365104"/>
            <a:ext cx="4886535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02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CE3A-7327-B9E9-20E8-A061961B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インポート完了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3FFF86-1BE0-FDF7-F8C5-482EF48C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E0E4F2-6526-E8A9-5F02-373818856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105082"/>
            <a:ext cx="4749800" cy="46478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9548A4-45ED-A3F6-A579-7EE9B902D0FE}"/>
              </a:ext>
            </a:extLst>
          </p:cNvPr>
          <p:cNvSpPr/>
          <p:nvPr/>
        </p:nvSpPr>
        <p:spPr>
          <a:xfrm>
            <a:off x="7464152" y="5576114"/>
            <a:ext cx="434999" cy="1209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56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kumimoji="1"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VirtualBox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 VM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のセットアップ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/>
              <a:t>GNS3</a:t>
            </a:r>
            <a:r>
              <a:rPr lang="ja-JP" altLang="en-US"/>
              <a:t>の簡単な動作手順</a:t>
            </a:r>
            <a:endParaRPr lang="en-US" altLang="ja-JP" dirty="0"/>
          </a:p>
          <a:p>
            <a:pPr lvl="1"/>
            <a:r>
              <a:rPr lang="en-US" altLang="ja-JP" dirty="0"/>
              <a:t>GNS3 VM</a:t>
            </a:r>
            <a:r>
              <a:rPr lang="ja-JP" altLang="en-US"/>
              <a:t>の準備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の操作手順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00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98ACA2-B020-1C43-C648-03B37E82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を初めて起動した際に表示される設定画面にて</a:t>
            </a:r>
            <a:r>
              <a:rPr lang="en-US" altLang="ja-JP" dirty="0"/>
              <a:t>VM</a:t>
            </a:r>
            <a:r>
              <a:rPr lang="ja-JP" altLang="en-US"/>
              <a:t>を選択</a:t>
            </a:r>
            <a:endParaRPr lang="en-US" altLang="ja-JP" dirty="0"/>
          </a:p>
          <a:p>
            <a:pPr lvl="1"/>
            <a:r>
              <a:rPr lang="ja-JP" altLang="en-US"/>
              <a:t>初めは</a:t>
            </a:r>
            <a:r>
              <a:rPr lang="en-US" altLang="ja-JP" dirty="0"/>
              <a:t>VM</a:t>
            </a:r>
            <a:r>
              <a:rPr lang="ja-JP" altLang="en-US"/>
              <a:t>が存在しないとエラーを吐かれるが無視する</a:t>
            </a:r>
          </a:p>
        </p:txBody>
      </p:sp>
      <p:sp>
        <p:nvSpPr>
          <p:cNvPr id="16" name="タイトル 15">
            <a:extLst>
              <a:ext uri="{FF2B5EF4-FFF2-40B4-BE49-F238E27FC236}">
                <a16:creationId xmlns:a16="http://schemas.microsoft.com/office/drawing/2014/main" id="{72BA3535-CFAE-855B-4B2C-95810BDF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の起動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585A10-5F12-0AD7-161F-BE2065C4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7" y="2134635"/>
            <a:ext cx="5413577" cy="410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81AFB021-32E6-0F7C-BF3A-0B391A785CD0}"/>
              </a:ext>
            </a:extLst>
          </p:cNvPr>
          <p:cNvSpPr/>
          <p:nvPr/>
        </p:nvSpPr>
        <p:spPr>
          <a:xfrm>
            <a:off x="1935047" y="3582418"/>
            <a:ext cx="216024" cy="21602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220EAF2-76F9-1313-6186-880D1E20C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348880"/>
            <a:ext cx="4749800" cy="3657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017FDA-670E-97BD-4704-DE167E4EB44C}"/>
              </a:ext>
            </a:extLst>
          </p:cNvPr>
          <p:cNvSpPr/>
          <p:nvPr/>
        </p:nvSpPr>
        <p:spPr>
          <a:xfrm>
            <a:off x="9699128" y="5742194"/>
            <a:ext cx="720080" cy="1440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BD9DD83-CCBD-0E7F-7AF9-92DD55C2F627}"/>
              </a:ext>
            </a:extLst>
          </p:cNvPr>
          <p:cNvSpPr/>
          <p:nvPr/>
        </p:nvSpPr>
        <p:spPr>
          <a:xfrm>
            <a:off x="6744072" y="3599692"/>
            <a:ext cx="216024" cy="21602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841AAB0B-3823-F88E-378A-FDD6F2EC10F5}"/>
              </a:ext>
            </a:extLst>
          </p:cNvPr>
          <p:cNvSpPr/>
          <p:nvPr/>
        </p:nvSpPr>
        <p:spPr>
          <a:xfrm>
            <a:off x="8400256" y="2368005"/>
            <a:ext cx="3592242" cy="1089522"/>
          </a:xfrm>
          <a:prstGeom prst="wedgeRectCallout">
            <a:avLst>
              <a:gd name="adj1" fmla="val -76305"/>
              <a:gd name="adj2" fmla="val 70439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VirtualBox</a:t>
            </a:r>
            <a:r>
              <a:rPr lang="ja-JP" altLang="en-US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を選択すると、</a:t>
            </a:r>
            <a:br>
              <a:rPr lang="en-US" altLang="ja-JP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先程インポートした</a:t>
            </a:r>
            <a:r>
              <a:rPr lang="en-US" altLang="ja-JP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GNS VM</a:t>
            </a:r>
            <a:r>
              <a:rPr lang="ja-JP" altLang="en-US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を自動選択</a:t>
            </a:r>
            <a:endParaRPr kumimoji="1" lang="ja-JP" altLang="en-US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47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624617-66BE-12E0-86CC-5BAE46C8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GNS3 VirtualBox</a:t>
            </a:r>
            <a:r>
              <a:rPr lang="ja-JP" altLang="en-US"/>
              <a:t>のセットアップ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DB8BD2-FB9B-6E38-D328-28AD7BA3A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自動で</a:t>
            </a:r>
            <a:r>
              <a:rPr lang="en-US" altLang="ja-JP" dirty="0"/>
              <a:t>VM</a:t>
            </a:r>
            <a:r>
              <a:rPr lang="ja-JP" altLang="en-US"/>
              <a:t>が起動し、セットアップは完了</a:t>
            </a:r>
            <a:endParaRPr lang="en-US" altLang="ja-JP" dirty="0"/>
          </a:p>
          <a:p>
            <a:pPr lvl="1"/>
            <a:r>
              <a:rPr kumimoji="1" lang="ja-JP" altLang="en-US"/>
              <a:t>これから</a:t>
            </a:r>
            <a:r>
              <a:rPr kumimoji="1" lang="en-US" altLang="ja-JP" dirty="0"/>
              <a:t>GNS3</a:t>
            </a:r>
            <a:r>
              <a:rPr kumimoji="1" lang="ja-JP" altLang="en-US"/>
              <a:t>を起動する際には、</a:t>
            </a:r>
            <a:r>
              <a:rPr kumimoji="1" lang="en-US" altLang="ja-JP" dirty="0"/>
              <a:t>VM</a:t>
            </a:r>
            <a:r>
              <a:rPr kumimoji="1" lang="ja-JP" altLang="en-US"/>
              <a:t>が自動で立ち上がる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9830796-4F16-A791-2DF7-AE19CC0F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48" y="2276872"/>
            <a:ext cx="5368904" cy="38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240F2-8EB8-6136-749E-64306FDF6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インストール時にフォルダに格納された</a:t>
            </a:r>
            <a:r>
              <a:rPr lang="en" altLang="ja-JP" dirty="0"/>
              <a:t>GNS3</a:t>
            </a:r>
            <a:r>
              <a:rPr lang="ja-JP" altLang="en-US"/>
              <a:t>を動かすための</a:t>
            </a:r>
            <a:r>
              <a:rPr lang="en" altLang="ja-JP" dirty="0"/>
              <a:t>exe</a:t>
            </a:r>
            <a:r>
              <a:rPr lang="ja-JP" altLang="en-US"/>
              <a:t>ファイルを指定します</a:t>
            </a:r>
            <a:endParaRPr lang="en-US" altLang="ja-JP" dirty="0"/>
          </a:p>
          <a:p>
            <a:pPr lvl="1"/>
            <a:r>
              <a:rPr lang="ja-JP" altLang="en"/>
              <a:t>「</a:t>
            </a:r>
            <a:r>
              <a:rPr lang="en" altLang="ja-JP" dirty="0"/>
              <a:t>successful</a:t>
            </a:r>
            <a:r>
              <a:rPr lang="ja-JP" altLang="en"/>
              <a:t>」</a:t>
            </a:r>
            <a:r>
              <a:rPr lang="ja-JP" altLang="en-US"/>
              <a:t>が出れば</a:t>
            </a:r>
            <a:r>
              <a:rPr lang="en" altLang="ja-JP" dirty="0"/>
              <a:t>OK</a:t>
            </a:r>
            <a:r>
              <a:rPr lang="ja-JP" altLang="en-US"/>
              <a:t>です</a:t>
            </a:r>
          </a:p>
        </p:txBody>
      </p:sp>
      <p:sp>
        <p:nvSpPr>
          <p:cNvPr id="16" name="タイトル 15">
            <a:extLst>
              <a:ext uri="{FF2B5EF4-FFF2-40B4-BE49-F238E27FC236}">
                <a16:creationId xmlns:a16="http://schemas.microsoft.com/office/drawing/2014/main" id="{72BA3535-CFAE-855B-4B2C-95810BDF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の準備完了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EDE01826-E7D4-49EB-6D09-E6A3E6C5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636912"/>
            <a:ext cx="4457700" cy="34671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E07F51F-8075-6341-78AE-6C6936EB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611512"/>
            <a:ext cx="4457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2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ー 5">
            <a:extLst>
              <a:ext uri="{FF2B5EF4-FFF2-40B4-BE49-F238E27FC236}">
                <a16:creationId xmlns:a16="http://schemas.microsoft.com/office/drawing/2014/main" id="{8BFD61CF-BF12-416A-B49A-1A747742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440" y="6525344"/>
            <a:ext cx="2743200" cy="288751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fld id="{C4B44783-45E4-4AB3-85B8-1AE016A6A689}" type="slidenum">
              <a:rPr kumimoji="0" lang="en-US" altLang="ja-JP" smtClean="0">
                <a:solidFill>
                  <a:srgbClr val="000066"/>
                </a:solidFill>
              </a:rPr>
              <a:pPr>
                <a:defRPr/>
              </a:pPr>
              <a:t>3</a:t>
            </a:fld>
            <a:endParaRPr kumimoji="0" lang="en-US" altLang="ja-JP">
              <a:solidFill>
                <a:srgbClr val="000066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815092A-43E9-4762-B66C-5E8A2B087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/>
              <a:t>アカウント作成</a:t>
            </a:r>
            <a:endParaRPr lang="ja-JP" altLang="en-US" dirty="0"/>
          </a:p>
        </p:txBody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6578713F-11EE-4BC8-AA8F-9D35ACC4EB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ja-JP" altLang="en-US"/>
              <a:t>公式サイトへアクセスし、アカウントを作成する</a:t>
            </a:r>
            <a:endParaRPr lang="en-US" altLang="ja-JP" dirty="0"/>
          </a:p>
          <a:p>
            <a:pPr lvl="1">
              <a:defRPr/>
            </a:pPr>
            <a:r>
              <a:rPr lang="en-US" altLang="ja-JP" dirty="0"/>
              <a:t>https://www.gns3.com/account/register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73EA35-B3E7-4B85-54C1-2C742612C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88" y="2060848"/>
            <a:ext cx="7808232" cy="4268880"/>
          </a:xfrm>
          <a:prstGeom prst="rect">
            <a:avLst/>
          </a:prstGeom>
        </p:spPr>
      </p:pic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CB239352-4A46-7741-97AF-5B0105AF32D6}"/>
              </a:ext>
            </a:extLst>
          </p:cNvPr>
          <p:cNvSpPr/>
          <p:nvPr/>
        </p:nvSpPr>
        <p:spPr>
          <a:xfrm flipH="1">
            <a:off x="695400" y="2060129"/>
            <a:ext cx="5839806" cy="2101701"/>
          </a:xfrm>
          <a:custGeom>
            <a:avLst/>
            <a:gdLst>
              <a:gd name="connsiteX0" fmla="*/ 0 w 2520280"/>
              <a:gd name="connsiteY0" fmla="*/ 0 h 1296144"/>
              <a:gd name="connsiteX1" fmla="*/ 420047 w 2520280"/>
              <a:gd name="connsiteY1" fmla="*/ 0 h 1296144"/>
              <a:gd name="connsiteX2" fmla="*/ 420047 w 2520280"/>
              <a:gd name="connsiteY2" fmla="*/ 0 h 1296144"/>
              <a:gd name="connsiteX3" fmla="*/ 1050117 w 2520280"/>
              <a:gd name="connsiteY3" fmla="*/ 0 h 1296144"/>
              <a:gd name="connsiteX4" fmla="*/ 2520280 w 2520280"/>
              <a:gd name="connsiteY4" fmla="*/ 0 h 1296144"/>
              <a:gd name="connsiteX5" fmla="*/ 2520280 w 2520280"/>
              <a:gd name="connsiteY5" fmla="*/ 756084 h 1296144"/>
              <a:gd name="connsiteX6" fmla="*/ 2520280 w 2520280"/>
              <a:gd name="connsiteY6" fmla="*/ 756084 h 1296144"/>
              <a:gd name="connsiteX7" fmla="*/ 2520280 w 2520280"/>
              <a:gd name="connsiteY7" fmla="*/ 1080120 h 1296144"/>
              <a:gd name="connsiteX8" fmla="*/ 2520280 w 2520280"/>
              <a:gd name="connsiteY8" fmla="*/ 1296144 h 1296144"/>
              <a:gd name="connsiteX9" fmla="*/ 1050117 w 2520280"/>
              <a:gd name="connsiteY9" fmla="*/ 1296144 h 1296144"/>
              <a:gd name="connsiteX10" fmla="*/ 735090 w 2520280"/>
              <a:gd name="connsiteY10" fmla="*/ 1458162 h 1296144"/>
              <a:gd name="connsiteX11" fmla="*/ 420047 w 2520280"/>
              <a:gd name="connsiteY11" fmla="*/ 1296144 h 1296144"/>
              <a:gd name="connsiteX12" fmla="*/ 0 w 2520280"/>
              <a:gd name="connsiteY12" fmla="*/ 1296144 h 1296144"/>
              <a:gd name="connsiteX13" fmla="*/ 0 w 2520280"/>
              <a:gd name="connsiteY13" fmla="*/ 1080120 h 1296144"/>
              <a:gd name="connsiteX14" fmla="*/ 0 w 2520280"/>
              <a:gd name="connsiteY14" fmla="*/ 756084 h 1296144"/>
              <a:gd name="connsiteX15" fmla="*/ 0 w 2520280"/>
              <a:gd name="connsiteY15" fmla="*/ 756084 h 1296144"/>
              <a:gd name="connsiteX16" fmla="*/ 0 w 2520280"/>
              <a:gd name="connsiteY16" fmla="*/ 0 h 1296144"/>
              <a:gd name="connsiteX0" fmla="*/ 587083 w 3107363"/>
              <a:gd name="connsiteY0" fmla="*/ 0 h 1705298"/>
              <a:gd name="connsiteX1" fmla="*/ 1007130 w 3107363"/>
              <a:gd name="connsiteY1" fmla="*/ 0 h 1705298"/>
              <a:gd name="connsiteX2" fmla="*/ 1007130 w 3107363"/>
              <a:gd name="connsiteY2" fmla="*/ 0 h 1705298"/>
              <a:gd name="connsiteX3" fmla="*/ 1637200 w 3107363"/>
              <a:gd name="connsiteY3" fmla="*/ 0 h 1705298"/>
              <a:gd name="connsiteX4" fmla="*/ 3107363 w 3107363"/>
              <a:gd name="connsiteY4" fmla="*/ 0 h 1705298"/>
              <a:gd name="connsiteX5" fmla="*/ 3107363 w 3107363"/>
              <a:gd name="connsiteY5" fmla="*/ 756084 h 1705298"/>
              <a:gd name="connsiteX6" fmla="*/ 3107363 w 3107363"/>
              <a:gd name="connsiteY6" fmla="*/ 756084 h 1705298"/>
              <a:gd name="connsiteX7" fmla="*/ 3107363 w 3107363"/>
              <a:gd name="connsiteY7" fmla="*/ 1080120 h 1705298"/>
              <a:gd name="connsiteX8" fmla="*/ 3107363 w 3107363"/>
              <a:gd name="connsiteY8" fmla="*/ 1296144 h 1705298"/>
              <a:gd name="connsiteX9" fmla="*/ 1637200 w 3107363"/>
              <a:gd name="connsiteY9" fmla="*/ 1296144 h 1705298"/>
              <a:gd name="connsiteX10" fmla="*/ 0 w 3107363"/>
              <a:gd name="connsiteY10" fmla="*/ 1705298 h 1705298"/>
              <a:gd name="connsiteX11" fmla="*/ 1007130 w 3107363"/>
              <a:gd name="connsiteY11" fmla="*/ 1296144 h 1705298"/>
              <a:gd name="connsiteX12" fmla="*/ 587083 w 3107363"/>
              <a:gd name="connsiteY12" fmla="*/ 1296144 h 1705298"/>
              <a:gd name="connsiteX13" fmla="*/ 587083 w 3107363"/>
              <a:gd name="connsiteY13" fmla="*/ 1080120 h 1705298"/>
              <a:gd name="connsiteX14" fmla="*/ 587083 w 3107363"/>
              <a:gd name="connsiteY14" fmla="*/ 756084 h 1705298"/>
              <a:gd name="connsiteX15" fmla="*/ 587083 w 3107363"/>
              <a:gd name="connsiteY15" fmla="*/ 756084 h 1705298"/>
              <a:gd name="connsiteX16" fmla="*/ 587083 w 3107363"/>
              <a:gd name="connsiteY16" fmla="*/ 0 h 1705298"/>
              <a:gd name="connsiteX0" fmla="*/ 249009 w 2769289"/>
              <a:gd name="connsiteY0" fmla="*/ 0 h 1705298"/>
              <a:gd name="connsiteX1" fmla="*/ 669056 w 2769289"/>
              <a:gd name="connsiteY1" fmla="*/ 0 h 1705298"/>
              <a:gd name="connsiteX2" fmla="*/ 669056 w 2769289"/>
              <a:gd name="connsiteY2" fmla="*/ 0 h 1705298"/>
              <a:gd name="connsiteX3" fmla="*/ 1299126 w 2769289"/>
              <a:gd name="connsiteY3" fmla="*/ 0 h 1705298"/>
              <a:gd name="connsiteX4" fmla="*/ 2769289 w 2769289"/>
              <a:gd name="connsiteY4" fmla="*/ 0 h 1705298"/>
              <a:gd name="connsiteX5" fmla="*/ 2769289 w 2769289"/>
              <a:gd name="connsiteY5" fmla="*/ 756084 h 1705298"/>
              <a:gd name="connsiteX6" fmla="*/ 2769289 w 2769289"/>
              <a:gd name="connsiteY6" fmla="*/ 756084 h 1705298"/>
              <a:gd name="connsiteX7" fmla="*/ 2769289 w 2769289"/>
              <a:gd name="connsiteY7" fmla="*/ 1080120 h 1705298"/>
              <a:gd name="connsiteX8" fmla="*/ 2769289 w 2769289"/>
              <a:gd name="connsiteY8" fmla="*/ 1296144 h 1705298"/>
              <a:gd name="connsiteX9" fmla="*/ 1299126 w 2769289"/>
              <a:gd name="connsiteY9" fmla="*/ 1296144 h 1705298"/>
              <a:gd name="connsiteX10" fmla="*/ 0 w 2769289"/>
              <a:gd name="connsiteY10" fmla="*/ 1705298 h 1705298"/>
              <a:gd name="connsiteX11" fmla="*/ 669056 w 2769289"/>
              <a:gd name="connsiteY11" fmla="*/ 1296144 h 1705298"/>
              <a:gd name="connsiteX12" fmla="*/ 249009 w 2769289"/>
              <a:gd name="connsiteY12" fmla="*/ 1296144 h 1705298"/>
              <a:gd name="connsiteX13" fmla="*/ 249009 w 2769289"/>
              <a:gd name="connsiteY13" fmla="*/ 1080120 h 1705298"/>
              <a:gd name="connsiteX14" fmla="*/ 249009 w 2769289"/>
              <a:gd name="connsiteY14" fmla="*/ 756084 h 1705298"/>
              <a:gd name="connsiteX15" fmla="*/ 249009 w 2769289"/>
              <a:gd name="connsiteY15" fmla="*/ 756084 h 1705298"/>
              <a:gd name="connsiteX16" fmla="*/ 249009 w 2769289"/>
              <a:gd name="connsiteY16" fmla="*/ 0 h 170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289" h="1705298">
                <a:moveTo>
                  <a:pt x="249009" y="0"/>
                </a:moveTo>
                <a:lnTo>
                  <a:pt x="669056" y="0"/>
                </a:lnTo>
                <a:lnTo>
                  <a:pt x="669056" y="0"/>
                </a:lnTo>
                <a:lnTo>
                  <a:pt x="1299126" y="0"/>
                </a:lnTo>
                <a:lnTo>
                  <a:pt x="2769289" y="0"/>
                </a:lnTo>
                <a:lnTo>
                  <a:pt x="2769289" y="756084"/>
                </a:lnTo>
                <a:lnTo>
                  <a:pt x="2769289" y="756084"/>
                </a:lnTo>
                <a:lnTo>
                  <a:pt x="2769289" y="1080120"/>
                </a:lnTo>
                <a:lnTo>
                  <a:pt x="2769289" y="1296144"/>
                </a:lnTo>
                <a:lnTo>
                  <a:pt x="1299126" y="1296144"/>
                </a:lnTo>
                <a:lnTo>
                  <a:pt x="0" y="1705298"/>
                </a:lnTo>
                <a:lnTo>
                  <a:pt x="669056" y="1296144"/>
                </a:lnTo>
                <a:lnTo>
                  <a:pt x="249009" y="1296144"/>
                </a:lnTo>
                <a:lnTo>
                  <a:pt x="249009" y="1080120"/>
                </a:lnTo>
                <a:lnTo>
                  <a:pt x="249009" y="756084"/>
                </a:lnTo>
                <a:lnTo>
                  <a:pt x="249009" y="756084"/>
                </a:lnTo>
                <a:lnTo>
                  <a:pt x="24900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12000" bIns="468000" rtlCol="0" anchor="ctr"/>
          <a:lstStyle/>
          <a:p>
            <a:pPr algn="ctr"/>
            <a:r>
              <a:rPr kumimoji="1" lang="ja-JP" altLang="en-US" sz="200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忘れないように</a:t>
            </a:r>
            <a:endParaRPr kumimoji="1" lang="en-US" altLang="ja-JP" sz="2000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 sz="2000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Email: </a:t>
            </a:r>
            <a:r>
              <a:rPr lang="ja-JP" altLang="en-US" sz="200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同志社メールアドレス</a:t>
            </a:r>
            <a:endParaRPr lang="en-US" altLang="ja-JP" sz="2000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Password:</a:t>
            </a:r>
            <a:r>
              <a:rPr kumimoji="1" lang="ja-JP" altLang="en-US" sz="200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同志社で使用しているパスワード</a:t>
            </a:r>
            <a:endParaRPr kumimoji="1" lang="en-US" altLang="ja-JP" sz="2000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200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にしておこう</a:t>
            </a:r>
            <a:endParaRPr kumimoji="1" lang="ja-JP" altLang="en-US" sz="200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028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BA091-EE00-3BA4-E779-4A392881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9F7BA9-5B25-EC29-5495-1F3FB087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GNS3</a:t>
            </a:r>
            <a:r>
              <a:rPr kumimoji="1"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VirtualBox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のインストール手順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 VM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のセットアップ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dirty="0"/>
              <a:t>GNS3</a:t>
            </a:r>
            <a:r>
              <a:rPr lang="ja-JP" altLang="en-US"/>
              <a:t>の簡単な動作手順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GNS3 VM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の準備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ja-JP" dirty="0"/>
              <a:t>GNS3</a:t>
            </a:r>
            <a:r>
              <a:rPr lang="ja-JP" altLang="en-US"/>
              <a:t>の操作手順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" altLang="ja-JP" dirty="0"/>
              <a:t>https://docs.gns3.com/docs/using-gns3/beginners/the-gns3-gui</a:t>
            </a:r>
            <a:r>
              <a:rPr lang="ja-JP" altLang="en-US"/>
              <a:t>）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47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950A17-4CC4-20F8-CBCF-9697045B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GNS3 </a:t>
            </a:r>
            <a:r>
              <a:rPr lang="ja-JP" altLang="en-US"/>
              <a:t>ワークスペース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FEEFA3-87BE-48E6-53F5-8D00E150A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ワークスペースは、トポロジを構築するためにデバイスを「ドラッグ アンド ドロップ」する場所です。</a:t>
            </a:r>
          </a:p>
          <a:p>
            <a:pPr marL="0" indent="0">
              <a:buNone/>
            </a:pPr>
            <a:br>
              <a:rPr lang="ja-JP" altLang="en-US" b="1"/>
            </a:br>
            <a:endParaRPr lang="ja-JP" altLang="en-US" b="1"/>
          </a:p>
          <a:p>
            <a:endParaRPr lang="ja-JP" altLang="en-US"/>
          </a:p>
        </p:txBody>
      </p:sp>
      <p:pic>
        <p:nvPicPr>
          <p:cNvPr id="11266" name="Picture 2" descr="screenshot">
            <a:extLst>
              <a:ext uri="{FF2B5EF4-FFF2-40B4-BE49-F238E27FC236}">
                <a16:creationId xmlns:a16="http://schemas.microsoft.com/office/drawing/2014/main" id="{E0AE4140-3735-1D7E-DEB1-4DB76D64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38" y="2132856"/>
            <a:ext cx="7764524" cy="42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65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632ED-9636-513C-35D0-AA8CF8A6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トポロジー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4A3A41-C9B2-06F4-7001-14D1E4F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現在ワークスペースにあるデバイス、そのステータス </a:t>
            </a:r>
            <a:r>
              <a:rPr lang="en-US" altLang="ja-JP" dirty="0"/>
              <a:t>(</a:t>
            </a:r>
            <a:r>
              <a:rPr lang="ja-JP" altLang="en-US"/>
              <a:t>オン</a:t>
            </a:r>
            <a:r>
              <a:rPr lang="en-US" altLang="ja-JP" dirty="0"/>
              <a:t>/</a:t>
            </a:r>
            <a:r>
              <a:rPr lang="ja-JP" altLang="en-US"/>
              <a:t>オフ</a:t>
            </a:r>
            <a:r>
              <a:rPr lang="en-US" altLang="ja-JP" dirty="0"/>
              <a:t>/</a:t>
            </a:r>
            <a:r>
              <a:rPr lang="ja-JP" altLang="en-US"/>
              <a:t>サスペンド</a:t>
            </a:r>
            <a:r>
              <a:rPr lang="en-US" altLang="ja-JP" dirty="0"/>
              <a:t>)</a:t>
            </a:r>
            <a:r>
              <a:rPr lang="ja-JP" altLang="en-US"/>
              <a:t>、および相互に接続されているデバイスが表示されます</a:t>
            </a:r>
            <a:endParaRPr kumimoji="1" lang="ja-JP" altLang="en-US"/>
          </a:p>
        </p:txBody>
      </p:sp>
      <p:pic>
        <p:nvPicPr>
          <p:cNvPr id="4" name="Picture 2" descr="スクリーンショット">
            <a:extLst>
              <a:ext uri="{FF2B5EF4-FFF2-40B4-BE49-F238E27FC236}">
                <a16:creationId xmlns:a16="http://schemas.microsoft.com/office/drawing/2014/main" id="{B3A1529F-26F4-7338-F1DE-9DA19253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38" y="2127126"/>
            <a:ext cx="7764527" cy="42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40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72DD5-EF22-FE83-035E-8E9F2696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サーバの概要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BA1375-EA3C-D68A-0B70-AE0814CEA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使用中のサーバー </a:t>
            </a:r>
            <a:r>
              <a:rPr lang="en-US" altLang="ja-JP" dirty="0"/>
              <a:t>(</a:t>
            </a:r>
            <a:r>
              <a:rPr lang="ja-JP" altLang="en-US"/>
              <a:t>ローカル、ローカル </a:t>
            </a:r>
            <a:r>
              <a:rPr lang="en" altLang="ja-JP" dirty="0"/>
              <a:t>GNS3-VM</a:t>
            </a:r>
            <a:r>
              <a:rPr lang="ja-JP" altLang="en"/>
              <a:t>、</a:t>
            </a:r>
            <a:r>
              <a:rPr lang="ja-JP" altLang="en-US"/>
              <a:t>リモート</a:t>
            </a:r>
            <a:r>
              <a:rPr lang="en-US" altLang="ja-JP" dirty="0"/>
              <a:t>)</a:t>
            </a:r>
            <a:r>
              <a:rPr lang="ja-JP" altLang="en-US"/>
              <a:t>、その状態 </a:t>
            </a:r>
            <a:r>
              <a:rPr lang="en-US" altLang="ja-JP" dirty="0"/>
              <a:t>(</a:t>
            </a:r>
            <a:r>
              <a:rPr lang="ja-JP" altLang="en-US"/>
              <a:t>オン</a:t>
            </a:r>
            <a:r>
              <a:rPr lang="en-US" altLang="ja-JP" dirty="0"/>
              <a:t>/</a:t>
            </a:r>
            <a:r>
              <a:rPr lang="ja-JP" altLang="en-US"/>
              <a:t>オフ</a:t>
            </a:r>
            <a:r>
              <a:rPr lang="en-US" altLang="ja-JP" dirty="0"/>
              <a:t>)</a:t>
            </a:r>
            <a:r>
              <a:rPr lang="ja-JP" altLang="en-US"/>
              <a:t>、および現在のリソースの使用状況が表示されます</a:t>
            </a:r>
            <a:endParaRPr kumimoji="1" lang="ja-JP" altLang="en-US"/>
          </a:p>
        </p:txBody>
      </p:sp>
      <p:pic>
        <p:nvPicPr>
          <p:cNvPr id="4" name="Picture 4" descr="スクリーンショット">
            <a:extLst>
              <a:ext uri="{FF2B5EF4-FFF2-40B4-BE49-F238E27FC236}">
                <a16:creationId xmlns:a16="http://schemas.microsoft.com/office/drawing/2014/main" id="{2D0D559F-702D-739E-028A-37CC0C7D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21" y="2128267"/>
            <a:ext cx="7762420" cy="42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2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02144C-AEE6-3ECB-9172-C360D8EE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デバイス ツールバー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29FD89-C91B-BBB7-5D29-25EAA3E1A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GNS3 </a:t>
            </a:r>
            <a:r>
              <a:rPr lang="ja-JP" altLang="en-US"/>
              <a:t>のデバイスは、ルーター、スイッチ、エンド デバイス、セキュリティ、すべてのデバイスなどのカテゴリ別に分類され、下部に </a:t>
            </a:r>
            <a:r>
              <a:rPr lang="en-US" altLang="ja-JP" dirty="0"/>
              <a:t>[</a:t>
            </a:r>
            <a:r>
              <a:rPr lang="ja-JP" altLang="en-US"/>
              <a:t>リンクの追加</a:t>
            </a:r>
            <a:r>
              <a:rPr lang="en-US" altLang="ja-JP" dirty="0"/>
              <a:t>] </a:t>
            </a:r>
            <a:r>
              <a:rPr lang="ja-JP" altLang="en-US"/>
              <a:t>ボタン </a:t>
            </a:r>
            <a:r>
              <a:rPr lang="en-US" altLang="ja-JP" dirty="0"/>
              <a:t>(</a:t>
            </a:r>
            <a:r>
              <a:rPr lang="ja-JP" altLang="en-US"/>
              <a:t>ネットワーク ケーブルのように見えます</a:t>
            </a:r>
            <a:r>
              <a:rPr lang="en-US" altLang="ja-JP" dirty="0"/>
              <a:t>) </a:t>
            </a:r>
            <a:r>
              <a:rPr lang="ja-JP" altLang="en-US"/>
              <a:t>があります</a:t>
            </a:r>
            <a:endParaRPr kumimoji="1" lang="ja-JP" altLang="en-US"/>
          </a:p>
        </p:txBody>
      </p:sp>
      <p:pic>
        <p:nvPicPr>
          <p:cNvPr id="4" name="Picture 2" descr="スクリーンショット">
            <a:extLst>
              <a:ext uri="{FF2B5EF4-FFF2-40B4-BE49-F238E27FC236}">
                <a16:creationId xmlns:a16="http://schemas.microsoft.com/office/drawing/2014/main" id="{73F86E43-3D85-1B5A-9EF8-07CD0243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30" y="2128267"/>
            <a:ext cx="7762420" cy="42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10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75CF95-A109-3B17-F938-C8D6DBAA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GNS3 </a:t>
            </a:r>
            <a:r>
              <a:rPr lang="ja-JP" altLang="en-US"/>
              <a:t>ツールバー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6FF004-5B72-77AE-FE8F-C14F5E18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ファイルの開閉、スナップショット作成、各機種の</a:t>
            </a:r>
            <a:r>
              <a:rPr kumimoji="1" lang="en-US" altLang="ja-JP" dirty="0"/>
              <a:t>NIC</a:t>
            </a:r>
            <a:r>
              <a:rPr kumimoji="1" lang="ja-JP" altLang="en-US"/>
              <a:t>表示、電源のオンオフなどがあります</a:t>
            </a:r>
          </a:p>
        </p:txBody>
      </p:sp>
      <p:pic>
        <p:nvPicPr>
          <p:cNvPr id="4" name="Picture 2" descr="スクリーンショット">
            <a:extLst>
              <a:ext uri="{FF2B5EF4-FFF2-40B4-BE49-F238E27FC236}">
                <a16:creationId xmlns:a16="http://schemas.microsoft.com/office/drawing/2014/main" id="{7B6E6E40-E82D-D99D-FC0A-D4347864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29" y="2128267"/>
            <a:ext cx="7762421" cy="42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35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B308C6-D570-ED7C-7610-59986E89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プロジェクトを開くには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3F25CF-111B-5022-EDDA-7F700E5B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開きたいプロジェクトの参照</a:t>
            </a:r>
            <a:endParaRPr kumimoji="1" lang="en-US" altLang="ja-JP" dirty="0"/>
          </a:p>
          <a:p>
            <a:pPr lvl="1"/>
            <a:r>
              <a:rPr lang="ja-JP" altLang="en-US"/>
              <a:t>既存のプロジェクトで使用されているルータ等がなければ開くことができないため注意</a:t>
            </a:r>
            <a:endParaRPr kumimoji="1" lang="ja-JP" altLang="en-US"/>
          </a:p>
        </p:txBody>
      </p:sp>
      <p:pic>
        <p:nvPicPr>
          <p:cNvPr id="16386" name="Picture 2" descr="スクリーンショット">
            <a:extLst>
              <a:ext uri="{FF2B5EF4-FFF2-40B4-BE49-F238E27FC236}">
                <a16:creationId xmlns:a16="http://schemas.microsoft.com/office/drawing/2014/main" id="{83815DCF-4712-89A2-F361-7BE45646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2" y="2166078"/>
            <a:ext cx="5349627" cy="317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スクリーンショット">
            <a:extLst>
              <a:ext uri="{FF2B5EF4-FFF2-40B4-BE49-F238E27FC236}">
                <a16:creationId xmlns:a16="http://schemas.microsoft.com/office/drawing/2014/main" id="{00E7ED37-0197-2F82-680B-A7D06B13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348880"/>
            <a:ext cx="5299357" cy="33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7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4A3C8C-75D6-13CD-59AC-DA10B809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用の</a:t>
            </a:r>
            <a:r>
              <a:rPr kumimoji="1" lang="en-US" altLang="ja-JP" dirty="0"/>
              <a:t>GNS3</a:t>
            </a:r>
            <a:r>
              <a:rPr lang="ja-JP" altLang="en-US"/>
              <a:t>をインストール①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3D11A0-CFA1-6549-9747-EBDD04C3817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89000"/>
            <a:ext cx="9720000" cy="4680000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3B197C7E-56CC-62F5-53C0-E8E7EF84CDA5}"/>
              </a:ext>
            </a:extLst>
          </p:cNvPr>
          <p:cNvSpPr/>
          <p:nvPr/>
        </p:nvSpPr>
        <p:spPr>
          <a:xfrm rot="2083569">
            <a:off x="2762814" y="3732577"/>
            <a:ext cx="1728192" cy="7200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6474E5-15D1-3499-168C-AC1F4C0AEED7}"/>
              </a:ext>
            </a:extLst>
          </p:cNvPr>
          <p:cNvSpPr/>
          <p:nvPr/>
        </p:nvSpPr>
        <p:spPr>
          <a:xfrm>
            <a:off x="4356000" y="4608000"/>
            <a:ext cx="1830572" cy="5852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17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4A3C8C-75D6-13CD-59AC-DA10B809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用の</a:t>
            </a:r>
            <a:r>
              <a:rPr kumimoji="1" lang="en-US" altLang="ja-JP" dirty="0"/>
              <a:t>GNS3</a:t>
            </a:r>
            <a:r>
              <a:rPr lang="ja-JP" altLang="en-US"/>
              <a:t>をインストール</a:t>
            </a:r>
            <a:r>
              <a:rPr lang="en-US" altLang="ja-JP" dirty="0"/>
              <a:t>②</a:t>
            </a:r>
            <a:endParaRPr kumimoji="1" lang="ja-JP" altLang="en-US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E8043644-B13B-6558-E5E1-30E90088C4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89000"/>
            <a:ext cx="9720000" cy="4680000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BCC217-04C3-4CFE-D447-A3739C6AFEA5}"/>
              </a:ext>
            </a:extLst>
          </p:cNvPr>
          <p:cNvSpPr/>
          <p:nvPr/>
        </p:nvSpPr>
        <p:spPr>
          <a:xfrm>
            <a:off x="7320136" y="2636912"/>
            <a:ext cx="1152128" cy="4320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86D2644F-E3EE-0FF2-7BB7-016AF9B9223A}"/>
              </a:ext>
            </a:extLst>
          </p:cNvPr>
          <p:cNvSpPr/>
          <p:nvPr/>
        </p:nvSpPr>
        <p:spPr>
          <a:xfrm rot="9129639">
            <a:off x="8396375" y="1881431"/>
            <a:ext cx="1728192" cy="7200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98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</a:t>
            </a:r>
            <a:r>
              <a:rPr lang="ja-JP" altLang="en-US"/>
              <a:t>用の</a:t>
            </a:r>
            <a:r>
              <a:rPr lang="en-US" altLang="ja-JP" dirty="0"/>
              <a:t>GNS3</a:t>
            </a:r>
            <a:r>
              <a:rPr lang="ja-JP" altLang="en-US"/>
              <a:t>をインストール③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ダウンロード</a:t>
            </a:r>
            <a:r>
              <a:rPr lang="ja-JP" altLang="en-US"/>
              <a:t>した</a:t>
            </a:r>
            <a:r>
              <a:rPr kumimoji="1" lang="ja-JP" altLang="en-US"/>
              <a:t>ファイルをダブルクリック</a:t>
            </a:r>
            <a:endParaRPr kumimoji="1" lang="en-US" altLang="ja-JP" dirty="0"/>
          </a:p>
          <a:p>
            <a:pPr lvl="1"/>
            <a:r>
              <a:rPr lang="ja-JP" altLang="en-US"/>
              <a:t>以降は手順通り進める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05EEEA-0B7A-9CD3-D242-697547F4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4" y="2277046"/>
            <a:ext cx="4925906" cy="36202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7415909-5626-21DF-F67E-A9EBE5EF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36" y="2298907"/>
            <a:ext cx="4664037" cy="3620244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0E64EC0D-0800-6E89-624D-1F4173976278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3D11D7F-1F8A-E813-ED39-02BF6FFA9CF7}"/>
              </a:ext>
            </a:extLst>
          </p:cNvPr>
          <p:cNvSpPr/>
          <p:nvPr/>
        </p:nvSpPr>
        <p:spPr>
          <a:xfrm>
            <a:off x="1703512" y="5013176"/>
            <a:ext cx="1512168" cy="288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D165F3-0BCD-AF42-8779-2CF856B5F568}"/>
              </a:ext>
            </a:extLst>
          </p:cNvPr>
          <p:cNvSpPr/>
          <p:nvPr/>
        </p:nvSpPr>
        <p:spPr>
          <a:xfrm>
            <a:off x="9882000" y="5589240"/>
            <a:ext cx="729190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48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</a:t>
            </a:r>
            <a:r>
              <a:rPr lang="ja-JP" altLang="en-US"/>
              <a:t>用の</a:t>
            </a:r>
            <a:r>
              <a:rPr lang="en-US" altLang="ja-JP" dirty="0"/>
              <a:t>GNS3</a:t>
            </a:r>
            <a:r>
              <a:rPr lang="ja-JP" altLang="en-US"/>
              <a:t>をインストール④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基本的に、全てデフォルトのまま</a:t>
            </a:r>
            <a:r>
              <a:rPr lang="ja-JP" altLang="en-US"/>
              <a:t>進めましょう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A287580-8713-A63C-12BA-5992C6BA7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90" y="2294679"/>
            <a:ext cx="4623998" cy="3609617"/>
          </a:xfrm>
          <a:prstGeom prst="rect">
            <a:avLst/>
          </a:prstGeom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3DFC3042-CD42-C2E8-F1F1-07A9B66E6E00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2FFD7BC-DCE3-4531-A770-1C78CD42D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8" y="2294678"/>
            <a:ext cx="4661868" cy="360961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8898D18-DEAD-1A3B-611A-20EAB7641443}"/>
              </a:ext>
            </a:extLst>
          </p:cNvPr>
          <p:cNvSpPr/>
          <p:nvPr/>
        </p:nvSpPr>
        <p:spPr>
          <a:xfrm>
            <a:off x="3950441" y="5589240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AD6D482-7D3F-F803-6A18-1E0EC7004EBB}"/>
              </a:ext>
            </a:extLst>
          </p:cNvPr>
          <p:cNvSpPr/>
          <p:nvPr/>
        </p:nvSpPr>
        <p:spPr>
          <a:xfrm>
            <a:off x="9912424" y="5589240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59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</a:t>
            </a:r>
            <a:r>
              <a:rPr lang="ja-JP" altLang="en-US"/>
              <a:t>用の</a:t>
            </a:r>
            <a:r>
              <a:rPr lang="en-US" altLang="ja-JP" dirty="0"/>
              <a:t>GNS3</a:t>
            </a:r>
            <a:r>
              <a:rPr lang="ja-JP" altLang="en-US"/>
              <a:t>をインストール⑤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基本的に、全てデフォルトのまま進めましょう</a:t>
            </a:r>
            <a:endParaRPr lang="en-US" altLang="ja-JP" dirty="0"/>
          </a:p>
          <a:p>
            <a:pPr lvl="1"/>
            <a:r>
              <a:rPr lang="ja-JP" altLang="en-US"/>
              <a:t>ここまで終えると、インストールが始まります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A54A71-6E11-A5BA-2908-B93833AD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90" y="2290166"/>
            <a:ext cx="4696528" cy="3630362"/>
          </a:xfrm>
          <a:prstGeom prst="rect">
            <a:avLst/>
          </a:prstGeom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386554AF-3A16-2162-DA54-EC94B4104739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772AF0E-E478-2C24-CB4D-6B86D2BAF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8" y="2290166"/>
            <a:ext cx="4661868" cy="36303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64FDF0-316B-ED81-2669-12A789EFA5C8}"/>
              </a:ext>
            </a:extLst>
          </p:cNvPr>
          <p:cNvSpPr/>
          <p:nvPr/>
        </p:nvSpPr>
        <p:spPr>
          <a:xfrm>
            <a:off x="3950441" y="5589240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5CDAD6-8231-FC49-DDAD-23258BA691AF}"/>
              </a:ext>
            </a:extLst>
          </p:cNvPr>
          <p:cNvSpPr/>
          <p:nvPr/>
        </p:nvSpPr>
        <p:spPr>
          <a:xfrm>
            <a:off x="9984432" y="5631352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4CBCDC3-6CC7-1126-6E4E-F7B5E8CD24BB}"/>
              </a:ext>
            </a:extLst>
          </p:cNvPr>
          <p:cNvSpPr>
            <a:spLocks noChangeAspect="1"/>
          </p:cNvSpPr>
          <p:nvPr/>
        </p:nvSpPr>
        <p:spPr>
          <a:xfrm>
            <a:off x="2736000" y="3969100"/>
            <a:ext cx="162018" cy="162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26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3CC250B-6BB3-AD7F-CE3E-13C27EB6F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90" y="2283919"/>
            <a:ext cx="4696528" cy="36573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D1088F3-35C7-638F-A070-52990D2B6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1" y="2290166"/>
            <a:ext cx="4658075" cy="36303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7C7B-52C5-3EE8-9B8D-F07797E9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WinPcap</a:t>
            </a:r>
            <a:r>
              <a:rPr kumimoji="1" lang="ja-JP" altLang="en-US"/>
              <a:t>のインストール</a:t>
            </a:r>
            <a:r>
              <a:rPr kumimoji="1" lang="en-US" altLang="ja-JP" dirty="0"/>
              <a:t>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DB90B6-153E-73AB-02DF-6D97B100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GNS3</a:t>
            </a:r>
            <a:r>
              <a:rPr lang="ja-JP" altLang="en-US"/>
              <a:t>のインストール途中に、</a:t>
            </a:r>
            <a:r>
              <a:rPr lang="en-US" altLang="ja-JP" dirty="0" err="1"/>
              <a:t>WInPcap</a:t>
            </a:r>
            <a:r>
              <a:rPr lang="ja-JP" altLang="en-US"/>
              <a:t>のインストール画面が出てきます</a:t>
            </a:r>
            <a:endParaRPr lang="en-US" altLang="ja-JP" dirty="0"/>
          </a:p>
          <a:p>
            <a:pPr lvl="1"/>
            <a:r>
              <a:rPr lang="ja-JP" altLang="en-US"/>
              <a:t>画面に従いインストールしましょう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6554AF-3A16-2162-DA54-EC94B4104739}"/>
              </a:ext>
            </a:extLst>
          </p:cNvPr>
          <p:cNvSpPr/>
          <p:nvPr/>
        </p:nvSpPr>
        <p:spPr>
          <a:xfrm>
            <a:off x="5765322" y="3816958"/>
            <a:ext cx="906742" cy="5404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64FDF0-316B-ED81-2669-12A789EFA5C8}"/>
              </a:ext>
            </a:extLst>
          </p:cNvPr>
          <p:cNvSpPr/>
          <p:nvPr/>
        </p:nvSpPr>
        <p:spPr>
          <a:xfrm>
            <a:off x="3950441" y="5589240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5CDAD6-8231-FC49-DDAD-23258BA691AF}"/>
              </a:ext>
            </a:extLst>
          </p:cNvPr>
          <p:cNvSpPr/>
          <p:nvPr/>
        </p:nvSpPr>
        <p:spPr>
          <a:xfrm>
            <a:off x="9984432" y="5631352"/>
            <a:ext cx="705399" cy="2160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6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794</Words>
  <Application>Microsoft Macintosh PowerPoint</Application>
  <PresentationFormat>ワイド画面</PresentationFormat>
  <Paragraphs>115</Paragraphs>
  <Slides>36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3" baseType="lpstr">
      <vt:lpstr>Meiryo</vt:lpstr>
      <vt:lpstr>Meiryo</vt:lpstr>
      <vt:lpstr>游ゴシック</vt:lpstr>
      <vt:lpstr>Arial</vt:lpstr>
      <vt:lpstr>Bauhaus 93</vt:lpstr>
      <vt:lpstr>Cooper Black</vt:lpstr>
      <vt:lpstr>Office テーマ</vt:lpstr>
      <vt:lpstr>目次</vt:lpstr>
      <vt:lpstr>目次</vt:lpstr>
      <vt:lpstr>アカウント作成</vt:lpstr>
      <vt:lpstr>Windows用のGNS3をインストール①</vt:lpstr>
      <vt:lpstr>Windows用のGNS3をインストール②</vt:lpstr>
      <vt:lpstr>Windows用のGNS3をインストール③</vt:lpstr>
      <vt:lpstr>Windows用のGNS3をインストール④</vt:lpstr>
      <vt:lpstr>Windows用のGNS3をインストール⑤</vt:lpstr>
      <vt:lpstr>WinPcapのインストール①</vt:lpstr>
      <vt:lpstr>WinPcapのインストール②</vt:lpstr>
      <vt:lpstr>Npcapのインストール①</vt:lpstr>
      <vt:lpstr>Npcapのインストール②</vt:lpstr>
      <vt:lpstr>Puttyの認証</vt:lpstr>
      <vt:lpstr>Solorwindsの拒否</vt:lpstr>
      <vt:lpstr>GNS3のインストール完了</vt:lpstr>
      <vt:lpstr>目次</vt:lpstr>
      <vt:lpstr>VirtualBoxのサイトにアクセス  </vt:lpstr>
      <vt:lpstr>exeファイルのダウンロード</vt:lpstr>
      <vt:lpstr>VirtualBoxのインストール</vt:lpstr>
      <vt:lpstr>VirtualBoxのインストール</vt:lpstr>
      <vt:lpstr>VirtualBoxのインストール</vt:lpstr>
      <vt:lpstr>目次</vt:lpstr>
      <vt:lpstr>GNS3で作動するVMのインストール</vt:lpstr>
      <vt:lpstr>Oracle VirtualBoxへインポート</vt:lpstr>
      <vt:lpstr>インポート完了</vt:lpstr>
      <vt:lpstr>目次</vt:lpstr>
      <vt:lpstr>GNS3の起動</vt:lpstr>
      <vt:lpstr>GNS3 VirtualBoxのセットアップ</vt:lpstr>
      <vt:lpstr>GNS3の準備完了</vt:lpstr>
      <vt:lpstr>目次</vt:lpstr>
      <vt:lpstr>GNS3 ワークスペース</vt:lpstr>
      <vt:lpstr>トポロジー</vt:lpstr>
      <vt:lpstr>サーバの概要</vt:lpstr>
      <vt:lpstr>デバイス ツールバー</vt:lpstr>
      <vt:lpstr>GNS3 ツールバー</vt:lpstr>
      <vt:lpstr>プロジェクトを開くには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Kenny SATO</dc:creator>
  <cp:lastModifiedBy>竹内 一真</cp:lastModifiedBy>
  <cp:revision>537</cp:revision>
  <cp:lastPrinted>2020-04-20T23:42:59Z</cp:lastPrinted>
  <dcterms:created xsi:type="dcterms:W3CDTF">2020-04-06T03:04:03Z</dcterms:created>
  <dcterms:modified xsi:type="dcterms:W3CDTF">2022-08-11T05:27:15Z</dcterms:modified>
</cp:coreProperties>
</file>